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16"/>
  </p:notesMasterIdLst>
  <p:sldIdLst>
    <p:sldId id="285" r:id="rId5"/>
    <p:sldId id="298" r:id="rId6"/>
    <p:sldId id="289" r:id="rId7"/>
    <p:sldId id="295" r:id="rId8"/>
    <p:sldId id="290" r:id="rId9"/>
    <p:sldId id="291" r:id="rId10"/>
    <p:sldId id="292" r:id="rId11"/>
    <p:sldId id="299" r:id="rId12"/>
    <p:sldId id="293" r:id="rId13"/>
    <p:sldId id="294" r:id="rId14"/>
    <p:sldId id="29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A13C6B-30E9-5332-C3A6-183645B677F0}" v="7" dt="2023-12-05T16:21:46.793"/>
    <p1510:client id="{10D72811-C3F9-0FEF-0717-B5D322F7B71D}" v="1038" dt="2023-12-05T14:58:23.419"/>
    <p1510:client id="{23647A2B-D390-FD88-FC29-275B58B3821C}" v="1286" dt="2023-12-06T00:35:38.376"/>
    <p1510:client id="{55156057-8D48-06D2-AA41-FAB991B2BAD9}" v="24" dt="2023-12-05T15:01:52.562"/>
    <p1510:client id="{58286685-FE08-AF63-5468-C28AEB9F4697}" v="18" dt="2023-12-06T16:58:55.488"/>
    <p1510:client id="{6F2419CB-3530-0469-66A2-9D51488C1EBC}" v="21" dt="2023-12-05T15:12:03.963"/>
    <p1510:client id="{CFC65839-82FA-4668-37A2-4A33A52A0EFF}" v="148" dt="2023-12-05T15:05:22.576"/>
    <p1510:client id="{E9CFF8BA-6038-E7A5-1FA4-4753D9B8A580}" v="298" dt="2023-12-06T04:37:45.342"/>
    <p1510:client id="{EBBB267D-6C7F-43E8-8305-0E1A3D3C8B60}" v="2" dt="2023-12-03T17:17:20.3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jpe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12/6/2023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24E39389-D342-42C9-A280-8ADE336DA885}" type="datetime1">
              <a:rPr lang="en-US" smtClean="0"/>
              <a:t>12/6/2023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B5ED82-9221-4209-9FC6-897FECC94D85}" type="datetime1">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695C5F-8991-4788-8021-97F7E97CAA77}" type="datetime1">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80732C-99B6-468D-8E86-54127C661C29}" type="datetime1">
              <a:rPr lang="en-US" smtClean="0"/>
              <a:t>12/6/2023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6096AA6-1553-455E-A701-5DB89675312A}" type="datetime1">
              <a:rPr lang="en-US" smtClean="0"/>
              <a:t>12/6/2023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2A427D05-0AAA-4191-8602-39A011BE220C}" type="datetime1">
              <a:rPr lang="en-US" smtClean="0"/>
              <a:t>12/6/2023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669B8012-90E5-4BF2-B13D-6DEC2EE5E086}" type="datetime1">
              <a:rPr lang="en-US" smtClean="0"/>
              <a:t>12/6/2023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562E2D-C320-4C5E-98F1-D60DBA71A352}" type="datetime1">
              <a:rPr lang="en-US" smtClean="0"/>
              <a:t>12/6/2023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06C99D-E4E2-4DDF-8629-131208CB18B0}" type="datetime1">
              <a:rPr lang="en-US" smtClean="0"/>
              <a:t>12/6/2023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B420CF4-5FC9-46F3-B596-BE1F927BA2F1}" type="datetime1">
              <a:rPr lang="en-US" smtClean="0"/>
              <a:t>12/6/2023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F1ABFC0-89FE-4355-9E74-11DC57FEA97E}" type="datetime1">
              <a:rPr lang="en-US" smtClean="0"/>
              <a:t>12/6/2023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12/6/2023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9.png"/><Relationship Id="rId4" Type="http://schemas.openxmlformats.org/officeDocument/2006/relationships/hyperlink" Target="https://apps.powerapps.com/play/e/default-4278a402-1a9e-4eb9-8414-ffb55a5fcf1e/a/1d693110-cc62-4ed6-af0c-27199fa01aa5?tenantId=4278a402-1a9e-4eb9-8414-ffb55a5fcf1e&amp;source=AppSharedV3&amp;hint=da756373-2d8c-4c06-8af1-68ce0c5f205a&amp;sourcetime=1701487915851"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anchor="ctr">
            <a:normAutofit fontScale="90000"/>
          </a:bodyPr>
          <a:lstStyle/>
          <a:p>
            <a:r>
              <a:rPr lang="en-US">
                <a:solidFill>
                  <a:schemeClr val="tx1"/>
                </a:solidFill>
              </a:rPr>
              <a:t>Beyond the Clouds: </a:t>
            </a:r>
            <a:br>
              <a:rPr lang="en-US">
                <a:solidFill>
                  <a:schemeClr val="tx1"/>
                </a:solidFill>
              </a:rPr>
            </a:br>
            <a:r>
              <a:rPr lang="en-US">
                <a:solidFill>
                  <a:schemeClr val="tx1"/>
                </a:solidFill>
              </a:rPr>
              <a:t>Navigating the Climate Frontier</a:t>
            </a:r>
          </a:p>
        </p:txBody>
      </p:sp>
      <p:sp>
        <p:nvSpPr>
          <p:cNvPr id="3" name="Subtitle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a:normAutofit/>
          </a:bodyPr>
          <a:lstStyle/>
          <a:p>
            <a:r>
              <a:rPr lang="en-US" b="1">
                <a:solidFill>
                  <a:srgbClr val="00B050"/>
                </a:solidFill>
              </a:rPr>
              <a:t>C</a:t>
            </a:r>
            <a:r>
              <a:rPr lang="en-US">
                <a:solidFill>
                  <a:srgbClr val="FFFFFF"/>
                </a:solidFill>
              </a:rPr>
              <a:t>limate </a:t>
            </a:r>
            <a:r>
              <a:rPr lang="en-US" b="1">
                <a:solidFill>
                  <a:srgbClr val="00B050"/>
                </a:solidFill>
              </a:rPr>
              <a:t>O</a:t>
            </a:r>
            <a:r>
              <a:rPr lang="en-US">
                <a:solidFill>
                  <a:srgbClr val="FFFFFF"/>
                </a:solidFill>
              </a:rPr>
              <a:t>nset </a:t>
            </a:r>
            <a:r>
              <a:rPr lang="en-US" b="1">
                <a:solidFill>
                  <a:srgbClr val="00B050"/>
                </a:solidFill>
              </a:rPr>
              <a:t>D</a:t>
            </a:r>
            <a:r>
              <a:rPr lang="en-US">
                <a:solidFill>
                  <a:srgbClr val="FFFFFF"/>
                </a:solidFill>
              </a:rPr>
              <a:t>etectives</a:t>
            </a:r>
          </a:p>
        </p:txBody>
      </p:sp>
    </p:spTree>
    <p:extLst>
      <p:ext uri="{BB962C8B-B14F-4D97-AF65-F5344CB8AC3E}">
        <p14:creationId xmlns:p14="http://schemas.microsoft.com/office/powerpoint/2010/main" val="2401068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descr="Outer space photo of the earth with the night terminator">
            <a:extLst>
              <a:ext uri="{FF2B5EF4-FFF2-40B4-BE49-F238E27FC236}">
                <a16:creationId xmlns:a16="http://schemas.microsoft.com/office/drawing/2014/main" id="{592E3F83-3547-10EB-4ACF-2E2A61D09171}"/>
              </a:ext>
            </a:extLst>
          </p:cNvPr>
          <p:cNvPicPr>
            <a:picLocks noChangeAspect="1"/>
          </p:cNvPicPr>
          <p:nvPr/>
        </p:nvPicPr>
        <p:blipFill rotWithShape="1">
          <a:blip r:embed="rId2"/>
          <a:srcRect l="27516"/>
          <a:stretch/>
        </p:blipFill>
        <p:spPr>
          <a:xfrm>
            <a:off x="4650909" y="10"/>
            <a:ext cx="7541090" cy="6857989"/>
          </a:xfrm>
          <a:prstGeom prst="rect">
            <a:avLst/>
          </a:prstGeom>
        </p:spPr>
      </p:pic>
      <p:sp>
        <p:nvSpPr>
          <p:cNvPr id="33" name="Rectangle 32">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a:solidFill>
                  <a:schemeClr val="bg1"/>
                </a:solidFill>
              </a:rPr>
              <a:t>challenges</a:t>
            </a:r>
          </a:p>
        </p:txBody>
      </p:sp>
      <p:sp>
        <p:nvSpPr>
          <p:cNvPr id="28" name="TextBox 27">
            <a:extLst>
              <a:ext uri="{FF2B5EF4-FFF2-40B4-BE49-F238E27FC236}">
                <a16:creationId xmlns:a16="http://schemas.microsoft.com/office/drawing/2014/main" id="{4FB6E5BC-4B0A-A65F-89B1-90D2B0634EA7}"/>
              </a:ext>
            </a:extLst>
          </p:cNvPr>
          <p:cNvSpPr txBox="1"/>
          <p:nvPr/>
        </p:nvSpPr>
        <p:spPr>
          <a:xfrm>
            <a:off x="-3511" y="2580535"/>
            <a:ext cx="4542915" cy="420637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marL="342900" indent="-228600" defTabSz="914400">
              <a:lnSpc>
                <a:spcPct val="90000"/>
              </a:lnSpc>
              <a:spcBef>
                <a:spcPts val="1000"/>
              </a:spcBef>
              <a:buClr>
                <a:schemeClr val="accent2"/>
              </a:buClr>
              <a:buFont typeface="Arial" panose="020B0604020202020204" pitchFamily="34" charset="0"/>
              <a:buChar char="•"/>
            </a:pPr>
            <a:r>
              <a:rPr lang="en-US" sz="2000">
                <a:solidFill>
                  <a:schemeClr val="bg1"/>
                </a:solidFill>
              </a:rPr>
              <a:t>Initially, we struggled to find Syracuse weather data. </a:t>
            </a:r>
          </a:p>
          <a:p>
            <a:pPr marL="342900" indent="-228600" defTabSz="914400">
              <a:lnSpc>
                <a:spcPct val="90000"/>
              </a:lnSpc>
              <a:spcBef>
                <a:spcPts val="1000"/>
              </a:spcBef>
              <a:buClr>
                <a:schemeClr val="accent2"/>
              </a:buClr>
              <a:buFont typeface="Arial" panose="020B0604020202020204" pitchFamily="34" charset="0"/>
              <a:buChar char="•"/>
            </a:pPr>
            <a:r>
              <a:rPr lang="en-US" sz="2000">
                <a:solidFill>
                  <a:schemeClr val="bg1"/>
                </a:solidFill>
              </a:rPr>
              <a:t>We found many resources but most of them were not useful, apart from the NASA website. </a:t>
            </a:r>
          </a:p>
          <a:p>
            <a:pPr marL="342900" indent="-228600" defTabSz="914400">
              <a:lnSpc>
                <a:spcPct val="90000"/>
              </a:lnSpc>
              <a:spcBef>
                <a:spcPts val="1000"/>
              </a:spcBef>
              <a:buClr>
                <a:schemeClr val="accent2"/>
              </a:buClr>
              <a:buFont typeface="Arial" panose="020B0604020202020204" pitchFamily="34" charset="0"/>
              <a:buChar char="•"/>
            </a:pPr>
            <a:r>
              <a:rPr lang="en-US" sz="2000">
                <a:solidFill>
                  <a:schemeClr val="bg1"/>
                </a:solidFill>
              </a:rPr>
              <a:t>The NASA website was initially very challenging.  However, one of our team member Edward was able to extract data from it. Thanks to him.</a:t>
            </a:r>
          </a:p>
          <a:p>
            <a:pPr marL="342900" indent="-228600" defTabSz="914400">
              <a:lnSpc>
                <a:spcPct val="90000"/>
              </a:lnSpc>
              <a:spcBef>
                <a:spcPts val="1000"/>
              </a:spcBef>
              <a:buClr>
                <a:schemeClr val="accent2"/>
              </a:buClr>
              <a:buFont typeface="Arial" panose="020B0604020202020204" pitchFamily="34" charset="0"/>
              <a:buChar char="•"/>
            </a:pPr>
            <a:r>
              <a:rPr lang="en-US" sz="2000">
                <a:solidFill>
                  <a:schemeClr val="bg1"/>
                </a:solidFill>
              </a:rPr>
              <a:t>We had issues with our Azure student credits expiring.  It was difficult to produce a workaround, but we were able to push through.</a:t>
            </a:r>
          </a:p>
          <a:p>
            <a:pPr indent="-228600" defTabSz="914400">
              <a:lnSpc>
                <a:spcPct val="90000"/>
              </a:lnSpc>
              <a:spcBef>
                <a:spcPts val="1000"/>
              </a:spcBef>
              <a:buClr>
                <a:schemeClr val="accent2"/>
              </a:buClr>
              <a:buFont typeface="Arial" panose="020B0604020202020204" pitchFamily="34" charset="0"/>
              <a:buChar char="•"/>
            </a:pPr>
            <a:endParaRPr lang="en-US">
              <a:solidFill>
                <a:schemeClr val="bg1"/>
              </a:solidFill>
            </a:endParaRPr>
          </a:p>
        </p:txBody>
      </p:sp>
    </p:spTree>
    <p:extLst>
      <p:ext uri="{BB962C8B-B14F-4D97-AF65-F5344CB8AC3E}">
        <p14:creationId xmlns:p14="http://schemas.microsoft.com/office/powerpoint/2010/main" val="42017526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587229" y="2681103"/>
            <a:ext cx="3420212" cy="1495794"/>
          </a:xfrm>
          <a:noFill/>
          <a:ln>
            <a:solidFill>
              <a:schemeClr val="bg1"/>
            </a:solidFill>
          </a:ln>
        </p:spPr>
        <p:txBody>
          <a:bodyPr wrap="square">
            <a:normAutofit/>
          </a:bodyPr>
          <a:lstStyle/>
          <a:p>
            <a:r>
              <a:rPr lang="en-US">
                <a:solidFill>
                  <a:schemeClr val="bg1"/>
                </a:solidFill>
              </a:rPr>
              <a:t>Conclusion</a:t>
            </a:r>
          </a:p>
        </p:txBody>
      </p:sp>
      <p:sp>
        <p:nvSpPr>
          <p:cNvPr id="28" name="TextBox 27">
            <a:extLst>
              <a:ext uri="{FF2B5EF4-FFF2-40B4-BE49-F238E27FC236}">
                <a16:creationId xmlns:a16="http://schemas.microsoft.com/office/drawing/2014/main" id="{4FB6E5BC-4B0A-A65F-89B1-90D2B0634EA7}"/>
              </a:ext>
            </a:extLst>
          </p:cNvPr>
          <p:cNvSpPr txBox="1"/>
          <p:nvPr/>
        </p:nvSpPr>
        <p:spPr>
          <a:xfrm>
            <a:off x="5191400" y="865316"/>
            <a:ext cx="6499740" cy="22159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 sz="2400">
                <a:ea typeface="+mn-lt"/>
                <a:cs typeface="+mn-lt"/>
              </a:rPr>
              <a:t>We believe that this project holds significant value for the local community. By improving our understanding of local climate patterns, it will empower us to make well-informed decisions in addressing climate challenges.</a:t>
            </a:r>
            <a:endParaRPr lang="en-US"/>
          </a:p>
          <a:p>
            <a:endParaRPr lang="en"/>
          </a:p>
        </p:txBody>
      </p:sp>
      <p:sp>
        <p:nvSpPr>
          <p:cNvPr id="3" name="Subtitle 2">
            <a:extLst>
              <a:ext uri="{FF2B5EF4-FFF2-40B4-BE49-F238E27FC236}">
                <a16:creationId xmlns:a16="http://schemas.microsoft.com/office/drawing/2014/main" id="{A42B5989-3808-DC58-EE3A-C43C10FF8992}"/>
              </a:ext>
            </a:extLst>
          </p:cNvPr>
          <p:cNvSpPr txBox="1">
            <a:spLocks/>
          </p:cNvSpPr>
          <p:nvPr/>
        </p:nvSpPr>
        <p:spPr>
          <a:xfrm>
            <a:off x="5137697" y="3280370"/>
            <a:ext cx="6590862" cy="565737"/>
          </a:xfrm>
          <a:prstGeom prst="rect">
            <a:avLst/>
          </a:prstGeom>
        </p:spPr>
        <p:txBody>
          <a:bodyPr vert="horz" lIns="91440" tIns="45720" rIns="91440" bIns="45720"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800"/>
              <a:t>Trivial Information</a:t>
            </a:r>
            <a:endParaRPr lang="en-US">
              <a:solidFill>
                <a:schemeClr val="tx1"/>
              </a:solidFill>
            </a:endParaRPr>
          </a:p>
        </p:txBody>
      </p:sp>
      <p:sp>
        <p:nvSpPr>
          <p:cNvPr id="4" name="TextBox 2">
            <a:extLst>
              <a:ext uri="{FF2B5EF4-FFF2-40B4-BE49-F238E27FC236}">
                <a16:creationId xmlns:a16="http://schemas.microsoft.com/office/drawing/2014/main" id="{A8600884-FAD7-7A88-C7E1-E7806F05774D}"/>
              </a:ext>
            </a:extLst>
          </p:cNvPr>
          <p:cNvSpPr txBox="1"/>
          <p:nvPr/>
        </p:nvSpPr>
        <p:spPr>
          <a:xfrm>
            <a:off x="5062004" y="3847078"/>
            <a:ext cx="6596331" cy="286232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285750" indent="-285750">
              <a:buFont typeface="Arial"/>
              <a:buChar char="•"/>
            </a:pPr>
            <a:r>
              <a:rPr lang="en-US">
                <a:ea typeface="+mn-lt"/>
                <a:cs typeface="+mn-lt"/>
              </a:rPr>
              <a:t>Weather database covers 40 years of data</a:t>
            </a:r>
            <a:endParaRPr lang="en-US"/>
          </a:p>
          <a:p>
            <a:pPr marL="285750" indent="-285750">
              <a:buFont typeface="Arial"/>
              <a:buChar char="•"/>
            </a:pPr>
            <a:r>
              <a:rPr lang="en-US"/>
              <a:t>The main database contains 14611 entries</a:t>
            </a:r>
          </a:p>
          <a:p>
            <a:pPr marL="285750" indent="-285750">
              <a:buFont typeface="Arial"/>
              <a:buChar char="•"/>
            </a:pPr>
            <a:r>
              <a:rPr lang="en-US">
                <a:ea typeface="+mn-lt"/>
                <a:cs typeface="+mn-lt"/>
              </a:rPr>
              <a:t>Max Temp: 99.2F (37.3C) on 7-1-2018</a:t>
            </a:r>
            <a:endParaRPr lang="en-US"/>
          </a:p>
          <a:p>
            <a:pPr marL="285750" indent="-285750">
              <a:buFont typeface="Arial"/>
              <a:buChar char="•"/>
            </a:pPr>
            <a:r>
              <a:rPr lang="en-US">
                <a:ea typeface="+mn-lt"/>
                <a:cs typeface="+mn-lt"/>
              </a:rPr>
              <a:t>Min Temp: -22.9F (-30.5C) on 1-27-1994</a:t>
            </a:r>
            <a:endParaRPr lang="en-US"/>
          </a:p>
          <a:p>
            <a:pPr marL="285750" indent="-285750">
              <a:buFont typeface="Arial"/>
              <a:buChar char="•"/>
            </a:pPr>
            <a:r>
              <a:rPr lang="en-US">
                <a:ea typeface="+mn-lt"/>
                <a:cs typeface="+mn-lt"/>
              </a:rPr>
              <a:t>Average temp over 40 years: 47.4F (8.6C)</a:t>
            </a:r>
            <a:endParaRPr lang="en-US"/>
          </a:p>
          <a:p>
            <a:pPr marL="285750" indent="-285750">
              <a:buFont typeface="Arial"/>
              <a:buChar char="•"/>
            </a:pPr>
            <a:r>
              <a:rPr lang="en-US">
                <a:ea typeface="+mn-lt"/>
                <a:cs typeface="+mn-lt"/>
              </a:rPr>
              <a:t>Data Percentage versus Time</a:t>
            </a:r>
            <a:endParaRPr lang="en-US"/>
          </a:p>
          <a:p>
            <a:pPr marL="742950" lvl="1" indent="-285750">
              <a:buFont typeface="Courier New"/>
              <a:buChar char="o"/>
            </a:pPr>
            <a:r>
              <a:rPr lang="en-US">
                <a:ea typeface="+mn-lt"/>
                <a:cs typeface="+mn-lt"/>
              </a:rPr>
              <a:t>Syracuse established:1825 (20.20%)</a:t>
            </a:r>
            <a:endParaRPr lang="en-US"/>
          </a:p>
          <a:p>
            <a:pPr marL="742950" lvl="1" indent="-285750">
              <a:buFont typeface="Courier New"/>
              <a:buChar char="o"/>
            </a:pPr>
            <a:r>
              <a:rPr lang="en-US">
                <a:ea typeface="+mn-lt"/>
                <a:cs typeface="+mn-lt"/>
              </a:rPr>
              <a:t>Syracuse University established: 1870 (26.14%)</a:t>
            </a:r>
            <a:endParaRPr lang="en-US"/>
          </a:p>
          <a:p>
            <a:pPr marL="742950" lvl="1" indent="-285750">
              <a:buFont typeface="Courier New"/>
              <a:buChar char="o"/>
            </a:pPr>
            <a:r>
              <a:rPr lang="en-US">
                <a:ea typeface="+mn-lt"/>
                <a:cs typeface="+mn-lt"/>
              </a:rPr>
              <a:t>Recorded History ~5000 years: (0.80%)</a:t>
            </a:r>
            <a:endParaRPr lang="en-US"/>
          </a:p>
          <a:p>
            <a:pPr marL="285750" indent="-285750">
              <a:buFont typeface="Arial"/>
              <a:buChar char="•"/>
            </a:pPr>
            <a:endParaRPr lang="en-US"/>
          </a:p>
        </p:txBody>
      </p:sp>
      <p:sp>
        <p:nvSpPr>
          <p:cNvPr id="6" name="Subtitle 2">
            <a:extLst>
              <a:ext uri="{FF2B5EF4-FFF2-40B4-BE49-F238E27FC236}">
                <a16:creationId xmlns:a16="http://schemas.microsoft.com/office/drawing/2014/main" id="{C48C0B3B-4D9B-0CD8-79F2-E332B3C8163C}"/>
              </a:ext>
            </a:extLst>
          </p:cNvPr>
          <p:cNvSpPr txBox="1">
            <a:spLocks/>
          </p:cNvSpPr>
          <p:nvPr/>
        </p:nvSpPr>
        <p:spPr>
          <a:xfrm>
            <a:off x="5138467" y="336349"/>
            <a:ext cx="6590862" cy="565737"/>
          </a:xfrm>
          <a:prstGeom prst="rect">
            <a:avLst/>
          </a:prstGeom>
        </p:spPr>
        <p:txBody>
          <a:bodyPr vert="horz" lIns="91440" tIns="45720" rIns="91440" bIns="45720"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800"/>
              <a:t>Important Information</a:t>
            </a:r>
            <a:endParaRPr lang="en-US">
              <a:solidFill>
                <a:schemeClr val="tx1"/>
              </a:solidFill>
            </a:endParaRPr>
          </a:p>
        </p:txBody>
      </p:sp>
    </p:spTree>
    <p:extLst>
      <p:ext uri="{BB962C8B-B14F-4D97-AF65-F5344CB8AC3E}">
        <p14:creationId xmlns:p14="http://schemas.microsoft.com/office/powerpoint/2010/main" val="2801240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4"/>
          <a:srcRect t="3125" b="3125"/>
          <a:stretch/>
        </p:blipFill>
        <p:spPr>
          <a:xfrm>
            <a:off x="20" y="10"/>
            <a:ext cx="12191980" cy="6857990"/>
          </a:xfrm>
          <a:prstGeom prst="rect">
            <a:avLst/>
          </a:prstGeom>
        </p:spPr>
      </p:pic>
      <p:pic>
        <p:nvPicPr>
          <p:cNvPr id="9" name="05.12.2023_18.39.44_REC">
            <a:hlinkClick r:id="" action="ppaction://media"/>
            <a:extLst>
              <a:ext uri="{FF2B5EF4-FFF2-40B4-BE49-F238E27FC236}">
                <a16:creationId xmlns:a16="http://schemas.microsoft.com/office/drawing/2014/main" id="{53189D57-E6FD-74CB-5395-B2A506E0F96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71777" y="123371"/>
            <a:ext cx="10124528" cy="6311898"/>
          </a:xfrm>
          <a:prstGeom prst="rect">
            <a:avLst/>
          </a:prstGeom>
        </p:spPr>
      </p:pic>
    </p:spTree>
    <p:extLst>
      <p:ext uri="{BB962C8B-B14F-4D97-AF65-F5344CB8AC3E}">
        <p14:creationId xmlns:p14="http://schemas.microsoft.com/office/powerpoint/2010/main" val="2756901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587229" y="2681103"/>
            <a:ext cx="3420212" cy="1495794"/>
          </a:xfrm>
          <a:noFill/>
          <a:ln>
            <a:solidFill>
              <a:schemeClr val="bg1"/>
            </a:solidFill>
          </a:ln>
        </p:spPr>
        <p:txBody>
          <a:bodyPr wrap="square">
            <a:normAutofit/>
          </a:bodyPr>
          <a:lstStyle/>
          <a:p>
            <a:r>
              <a:rPr lang="en-US">
                <a:solidFill>
                  <a:schemeClr val="bg1"/>
                </a:solidFill>
              </a:rPr>
              <a:t>Introduction</a:t>
            </a:r>
          </a:p>
        </p:txBody>
      </p:sp>
      <p:sp>
        <p:nvSpPr>
          <p:cNvPr id="49" name="Subtitle 2">
            <a:extLst>
              <a:ext uri="{FF2B5EF4-FFF2-40B4-BE49-F238E27FC236}">
                <a16:creationId xmlns:a16="http://schemas.microsoft.com/office/drawing/2014/main" id="{4ADFDA38-A781-30F5-AC67-E9F876EDF2FB}"/>
              </a:ext>
            </a:extLst>
          </p:cNvPr>
          <p:cNvSpPr txBox="1">
            <a:spLocks/>
          </p:cNvSpPr>
          <p:nvPr/>
        </p:nvSpPr>
        <p:spPr>
          <a:xfrm>
            <a:off x="4655951" y="273056"/>
            <a:ext cx="7535733" cy="580114"/>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None/>
            </a:pPr>
            <a:r>
              <a:rPr lang="en-US" sz="2800" b="1">
                <a:solidFill>
                  <a:schemeClr val="tx1"/>
                </a:solidFill>
              </a:rPr>
              <a:t>C</a:t>
            </a:r>
            <a:r>
              <a:rPr lang="en-US" sz="2800">
                <a:solidFill>
                  <a:schemeClr val="tx1"/>
                </a:solidFill>
              </a:rPr>
              <a:t>limate </a:t>
            </a:r>
            <a:r>
              <a:rPr lang="en-US" sz="2800" b="1">
                <a:solidFill>
                  <a:schemeClr val="tx1"/>
                </a:solidFill>
              </a:rPr>
              <a:t>O</a:t>
            </a:r>
            <a:r>
              <a:rPr lang="en-US" sz="2800">
                <a:solidFill>
                  <a:schemeClr val="tx1"/>
                </a:solidFill>
              </a:rPr>
              <a:t>nset </a:t>
            </a:r>
            <a:r>
              <a:rPr lang="en-US" sz="2800" b="1">
                <a:solidFill>
                  <a:schemeClr val="tx1"/>
                </a:solidFill>
              </a:rPr>
              <a:t>D</a:t>
            </a:r>
            <a:r>
              <a:rPr lang="en-US" sz="2800">
                <a:solidFill>
                  <a:schemeClr val="tx1"/>
                </a:solidFill>
              </a:rPr>
              <a:t>etectives</a:t>
            </a:r>
            <a:endParaRPr lang="en-US"/>
          </a:p>
        </p:txBody>
      </p:sp>
      <p:sp>
        <p:nvSpPr>
          <p:cNvPr id="50" name="Subtitle 2">
            <a:extLst>
              <a:ext uri="{FF2B5EF4-FFF2-40B4-BE49-F238E27FC236}">
                <a16:creationId xmlns:a16="http://schemas.microsoft.com/office/drawing/2014/main" id="{182F1CF4-8AA4-90EE-7A66-5E31AC12153F}"/>
              </a:ext>
            </a:extLst>
          </p:cNvPr>
          <p:cNvSpPr txBox="1">
            <a:spLocks/>
          </p:cNvSpPr>
          <p:nvPr/>
        </p:nvSpPr>
        <p:spPr>
          <a:xfrm>
            <a:off x="5009072" y="1155860"/>
            <a:ext cx="3140296" cy="580114"/>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sz="2800">
                <a:solidFill>
                  <a:schemeClr val="tx1"/>
                </a:solidFill>
              </a:rPr>
              <a:t>Team Members</a:t>
            </a:r>
            <a:endParaRPr lang="en-US">
              <a:solidFill>
                <a:schemeClr val="tx1"/>
              </a:solidFill>
            </a:endParaRPr>
          </a:p>
        </p:txBody>
      </p:sp>
      <p:sp>
        <p:nvSpPr>
          <p:cNvPr id="51" name="TextBox 50">
            <a:extLst>
              <a:ext uri="{FF2B5EF4-FFF2-40B4-BE49-F238E27FC236}">
                <a16:creationId xmlns:a16="http://schemas.microsoft.com/office/drawing/2014/main" id="{5C518428-A6B6-6E00-8AFA-2DA052F55142}"/>
              </a:ext>
            </a:extLst>
          </p:cNvPr>
          <p:cNvSpPr txBox="1"/>
          <p:nvPr/>
        </p:nvSpPr>
        <p:spPr>
          <a:xfrm>
            <a:off x="5008756" y="1737731"/>
            <a:ext cx="314092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Sanchit Tomar – Project Leader</a:t>
            </a:r>
          </a:p>
          <a:p>
            <a:r>
              <a:rPr lang="en-US" err="1">
                <a:ea typeface="+mn-lt"/>
                <a:cs typeface="+mn-lt"/>
              </a:rPr>
              <a:t>Odbileg</a:t>
            </a:r>
            <a:r>
              <a:rPr lang="en-US">
                <a:ea typeface="+mn-lt"/>
                <a:cs typeface="+mn-lt"/>
              </a:rPr>
              <a:t> Erdenebileg</a:t>
            </a:r>
          </a:p>
          <a:p>
            <a:r>
              <a:rPr lang="en-US" err="1">
                <a:ea typeface="+mn-lt"/>
                <a:cs typeface="+mn-lt"/>
              </a:rPr>
              <a:t>Yunkai</a:t>
            </a:r>
            <a:r>
              <a:rPr lang="en-US">
                <a:ea typeface="+mn-lt"/>
                <a:cs typeface="+mn-lt"/>
              </a:rPr>
              <a:t> Yao</a:t>
            </a:r>
          </a:p>
          <a:p>
            <a:r>
              <a:rPr lang="en-US"/>
              <a:t>Edward Cogan</a:t>
            </a:r>
          </a:p>
        </p:txBody>
      </p:sp>
      <p:sp>
        <p:nvSpPr>
          <p:cNvPr id="52" name="Subtitle 2">
            <a:extLst>
              <a:ext uri="{FF2B5EF4-FFF2-40B4-BE49-F238E27FC236}">
                <a16:creationId xmlns:a16="http://schemas.microsoft.com/office/drawing/2014/main" id="{F371355C-1E3F-3329-5407-3D658024FB51}"/>
              </a:ext>
            </a:extLst>
          </p:cNvPr>
          <p:cNvSpPr txBox="1">
            <a:spLocks/>
          </p:cNvSpPr>
          <p:nvPr/>
        </p:nvSpPr>
        <p:spPr>
          <a:xfrm>
            <a:off x="8735438" y="1127982"/>
            <a:ext cx="3103125" cy="607992"/>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sz="2800">
                <a:solidFill>
                  <a:schemeClr val="tx1"/>
                </a:solidFill>
              </a:rPr>
              <a:t>Class Information</a:t>
            </a:r>
            <a:endParaRPr lang="en-US"/>
          </a:p>
        </p:txBody>
      </p:sp>
      <p:sp>
        <p:nvSpPr>
          <p:cNvPr id="55" name="TextBox 54">
            <a:extLst>
              <a:ext uri="{FF2B5EF4-FFF2-40B4-BE49-F238E27FC236}">
                <a16:creationId xmlns:a16="http://schemas.microsoft.com/office/drawing/2014/main" id="{7A13A1BA-6F74-BC90-09D4-CC89B5CC31BC}"/>
              </a:ext>
            </a:extLst>
          </p:cNvPr>
          <p:cNvSpPr txBox="1"/>
          <p:nvPr/>
        </p:nvSpPr>
        <p:spPr>
          <a:xfrm>
            <a:off x="8735122" y="1737731"/>
            <a:ext cx="314092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IST 659</a:t>
            </a:r>
          </a:p>
          <a:p>
            <a:r>
              <a:rPr lang="en-US">
                <a:ea typeface="+mn-lt"/>
                <a:cs typeface="+mn-lt"/>
              </a:rPr>
              <a:t>Section M002</a:t>
            </a:r>
          </a:p>
          <a:p>
            <a:r>
              <a:rPr lang="en-US">
                <a:latin typeface="Gill Sans MT"/>
                <a:ea typeface="Cambria"/>
                <a:cs typeface="+mn-lt"/>
              </a:rPr>
              <a:t>Professor – Shruti Varma</a:t>
            </a:r>
            <a:endParaRPr lang="en-US">
              <a:ea typeface="Cambria"/>
            </a:endParaRPr>
          </a:p>
          <a:p>
            <a:r>
              <a:rPr lang="en-US"/>
              <a:t>svarma@syr.edu</a:t>
            </a:r>
          </a:p>
        </p:txBody>
      </p:sp>
      <p:sp>
        <p:nvSpPr>
          <p:cNvPr id="56" name="Subtitle 2">
            <a:extLst>
              <a:ext uri="{FF2B5EF4-FFF2-40B4-BE49-F238E27FC236}">
                <a16:creationId xmlns:a16="http://schemas.microsoft.com/office/drawing/2014/main" id="{2AEEAB18-C2FB-5506-ED77-7D5D8E3ACC19}"/>
              </a:ext>
            </a:extLst>
          </p:cNvPr>
          <p:cNvSpPr txBox="1">
            <a:spLocks/>
          </p:cNvSpPr>
          <p:nvPr/>
        </p:nvSpPr>
        <p:spPr>
          <a:xfrm>
            <a:off x="5009071" y="3614387"/>
            <a:ext cx="6590862" cy="565737"/>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None/>
            </a:pPr>
            <a:r>
              <a:rPr lang="en-US" sz="2800">
                <a:solidFill>
                  <a:schemeClr val="tx1"/>
                </a:solidFill>
              </a:rPr>
              <a:t>Dataset Information</a:t>
            </a:r>
            <a:endParaRPr lang="en-US">
              <a:solidFill>
                <a:schemeClr val="tx1"/>
              </a:solidFill>
            </a:endParaRPr>
          </a:p>
        </p:txBody>
      </p:sp>
      <p:sp>
        <p:nvSpPr>
          <p:cNvPr id="57" name="TextBox 56">
            <a:extLst>
              <a:ext uri="{FF2B5EF4-FFF2-40B4-BE49-F238E27FC236}">
                <a16:creationId xmlns:a16="http://schemas.microsoft.com/office/drawing/2014/main" id="{D2DA9682-C7B2-7973-9EEE-20E79E02E5F1}"/>
              </a:ext>
            </a:extLst>
          </p:cNvPr>
          <p:cNvSpPr txBox="1"/>
          <p:nvPr/>
        </p:nvSpPr>
        <p:spPr>
          <a:xfrm>
            <a:off x="5004495" y="4332572"/>
            <a:ext cx="6596331"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ea typeface="+mn-lt"/>
                <a:cs typeface="+mn-lt"/>
              </a:rPr>
              <a:t>https://power.larc.nasa.gov/data-access-viewer/ </a:t>
            </a:r>
            <a:endParaRPr lang="en-US"/>
          </a:p>
          <a:p>
            <a:pPr marL="285750" indent="-285750">
              <a:buFont typeface="Arial"/>
              <a:buChar char="•"/>
            </a:pPr>
            <a:r>
              <a:rPr lang="en-US">
                <a:ea typeface="+mn-lt"/>
                <a:cs typeface="+mn-lt"/>
              </a:rPr>
              <a:t>NASA/POWER CERES/MERRA2 Native Resolution Daily Data</a:t>
            </a:r>
          </a:p>
          <a:p>
            <a:pPr marL="285750" indent="-285750">
              <a:buFont typeface="Arial"/>
              <a:buChar char="•"/>
            </a:pPr>
            <a:r>
              <a:rPr lang="en-US">
                <a:ea typeface="+mn-lt"/>
                <a:cs typeface="+mn-lt"/>
              </a:rPr>
              <a:t>Dates (month/day/year): 11/01/1983 through 11/01/2023  </a:t>
            </a:r>
          </a:p>
          <a:p>
            <a:pPr marL="285750" indent="-285750">
              <a:buFont typeface="Arial"/>
              <a:buChar char="•"/>
            </a:pPr>
            <a:r>
              <a:rPr lang="en-US">
                <a:ea typeface="+mn-lt"/>
                <a:cs typeface="+mn-lt"/>
              </a:rPr>
              <a:t>Location: Latitude  43.0345   Longitude -76.1372  </a:t>
            </a:r>
          </a:p>
          <a:p>
            <a:pPr marL="285750" indent="-285750">
              <a:buFont typeface="Arial"/>
              <a:buChar char="•"/>
            </a:pPr>
            <a:r>
              <a:rPr lang="en-US">
                <a:ea typeface="+mn-lt"/>
                <a:cs typeface="+mn-lt"/>
              </a:rPr>
              <a:t>Elevation  </a:t>
            </a:r>
            <a:r>
              <a:rPr lang="en-US" err="1">
                <a:ea typeface="+mn-lt"/>
                <a:cs typeface="+mn-lt"/>
              </a:rPr>
              <a:t>lat</a:t>
            </a:r>
            <a:r>
              <a:rPr lang="en-US">
                <a:ea typeface="+mn-lt"/>
                <a:cs typeface="+mn-lt"/>
              </a:rPr>
              <a:t>/</a:t>
            </a:r>
            <a:r>
              <a:rPr lang="en-US" err="1">
                <a:ea typeface="+mn-lt"/>
                <a:cs typeface="+mn-lt"/>
              </a:rPr>
              <a:t>lon</a:t>
            </a:r>
            <a:r>
              <a:rPr lang="en-US">
                <a:ea typeface="+mn-lt"/>
                <a:cs typeface="+mn-lt"/>
              </a:rPr>
              <a:t> region = 222.4 meters </a:t>
            </a:r>
            <a:endParaRPr lang="en-US"/>
          </a:p>
        </p:txBody>
      </p:sp>
    </p:spTree>
    <p:extLst>
      <p:ext uri="{BB962C8B-B14F-4D97-AF65-F5344CB8AC3E}">
        <p14:creationId xmlns:p14="http://schemas.microsoft.com/office/powerpoint/2010/main" val="34443857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587229" y="2681103"/>
            <a:ext cx="3420212" cy="1495794"/>
          </a:xfrm>
          <a:noFill/>
          <a:ln>
            <a:solidFill>
              <a:schemeClr val="bg1"/>
            </a:solidFill>
          </a:ln>
        </p:spPr>
        <p:txBody>
          <a:bodyPr wrap="square">
            <a:normAutofit/>
          </a:bodyPr>
          <a:lstStyle/>
          <a:p>
            <a:r>
              <a:rPr lang="en-US">
                <a:solidFill>
                  <a:schemeClr val="bg1"/>
                </a:solidFill>
              </a:rPr>
              <a:t>Introduction</a:t>
            </a:r>
          </a:p>
        </p:txBody>
      </p:sp>
      <p:sp>
        <p:nvSpPr>
          <p:cNvPr id="200" name="Subtitle 2">
            <a:extLst>
              <a:ext uri="{FF2B5EF4-FFF2-40B4-BE49-F238E27FC236}">
                <a16:creationId xmlns:a16="http://schemas.microsoft.com/office/drawing/2014/main" id="{B0394E1A-FC4C-76CB-5DFF-FE1D3A23A585}"/>
              </a:ext>
            </a:extLst>
          </p:cNvPr>
          <p:cNvSpPr txBox="1">
            <a:spLocks/>
          </p:cNvSpPr>
          <p:nvPr/>
        </p:nvSpPr>
        <p:spPr>
          <a:xfrm>
            <a:off x="4735902" y="336349"/>
            <a:ext cx="7511013" cy="565737"/>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None/>
            </a:pPr>
            <a:r>
              <a:rPr lang="en-US" sz="2800">
                <a:solidFill>
                  <a:schemeClr val="tx1"/>
                </a:solidFill>
              </a:rPr>
              <a:t>Research Information</a:t>
            </a:r>
            <a:endParaRPr lang="en-US">
              <a:solidFill>
                <a:schemeClr val="tx1"/>
              </a:solidFill>
            </a:endParaRPr>
          </a:p>
        </p:txBody>
      </p:sp>
      <p:sp>
        <p:nvSpPr>
          <p:cNvPr id="204" name="TextBox 203">
            <a:extLst>
              <a:ext uri="{FF2B5EF4-FFF2-40B4-BE49-F238E27FC236}">
                <a16:creationId xmlns:a16="http://schemas.microsoft.com/office/drawing/2014/main" id="{C8399F0D-8586-FC14-C68B-47C941E290FC}"/>
              </a:ext>
            </a:extLst>
          </p:cNvPr>
          <p:cNvSpPr txBox="1"/>
          <p:nvPr/>
        </p:nvSpPr>
        <p:spPr>
          <a:xfrm>
            <a:off x="5191400" y="824495"/>
            <a:ext cx="659633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
                <a:ea typeface="+mn-lt"/>
                <a:cs typeface="+mn-lt"/>
              </a:rPr>
              <a:t>The primary goal of this research project is to investigate local climate patterns in the Syracuse University area. Our objective is to gain a deeper understanding of climate variations and their potential impacts on our region.  The intent is to cover a historical period that can reveal any changes that have occurred in the climate over time.</a:t>
            </a:r>
            <a:endParaRPr lang="en-US"/>
          </a:p>
          <a:p>
            <a:endParaRPr lang="en-US"/>
          </a:p>
        </p:txBody>
      </p:sp>
      <p:sp>
        <p:nvSpPr>
          <p:cNvPr id="210" name="Subtitle 2">
            <a:extLst>
              <a:ext uri="{FF2B5EF4-FFF2-40B4-BE49-F238E27FC236}">
                <a16:creationId xmlns:a16="http://schemas.microsoft.com/office/drawing/2014/main" id="{D48A4A05-5E6A-D2BF-BF51-4DFE9280C914}"/>
              </a:ext>
            </a:extLst>
          </p:cNvPr>
          <p:cNvSpPr txBox="1">
            <a:spLocks/>
          </p:cNvSpPr>
          <p:nvPr/>
        </p:nvSpPr>
        <p:spPr>
          <a:xfrm>
            <a:off x="4664014" y="2967405"/>
            <a:ext cx="7511013" cy="565737"/>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None/>
            </a:pPr>
            <a:r>
              <a:rPr lang="en-US" sz="2800">
                <a:solidFill>
                  <a:schemeClr val="tx1"/>
                </a:solidFill>
              </a:rPr>
              <a:t>Scope of Work</a:t>
            </a:r>
            <a:endParaRPr lang="en-US">
              <a:solidFill>
                <a:schemeClr val="tx1"/>
              </a:solidFill>
            </a:endParaRPr>
          </a:p>
        </p:txBody>
      </p:sp>
      <p:sp>
        <p:nvSpPr>
          <p:cNvPr id="212" name="TextBox 211">
            <a:extLst>
              <a:ext uri="{FF2B5EF4-FFF2-40B4-BE49-F238E27FC236}">
                <a16:creationId xmlns:a16="http://schemas.microsoft.com/office/drawing/2014/main" id="{27D6638E-6FEF-F985-E696-6F8F36C004A8}"/>
              </a:ext>
            </a:extLst>
          </p:cNvPr>
          <p:cNvSpPr txBox="1"/>
          <p:nvPr/>
        </p:nvSpPr>
        <p:spPr>
          <a:xfrm>
            <a:off x="5119512" y="3743098"/>
            <a:ext cx="6596331"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
                <a:ea typeface="+mn-lt"/>
                <a:cs typeface="+mn-lt"/>
              </a:rPr>
              <a:t>The project involved the following key activities:</a:t>
            </a:r>
            <a:br>
              <a:rPr lang="en">
                <a:ea typeface="+mn-lt"/>
                <a:cs typeface="+mn-lt"/>
              </a:rPr>
            </a:br>
            <a:r>
              <a:rPr lang="en">
                <a:ea typeface="+mn-lt"/>
                <a:cs typeface="+mn-lt"/>
              </a:rPr>
              <a:t> </a:t>
            </a:r>
          </a:p>
          <a:p>
            <a:pPr marL="285750" indent="-285750">
              <a:buFont typeface="Arial"/>
              <a:buChar char="•"/>
            </a:pPr>
            <a:r>
              <a:rPr lang="en">
                <a:ea typeface="+mn-lt"/>
                <a:cs typeface="+mn-lt"/>
              </a:rPr>
              <a:t>Data Collection: Gathered historical climate data from reputable source, including local weather stations and relevant government agencies.</a:t>
            </a:r>
            <a:br>
              <a:rPr lang="en">
                <a:ea typeface="+mn-lt"/>
                <a:cs typeface="+mn-lt"/>
              </a:rPr>
            </a:br>
            <a:r>
              <a:rPr lang="en">
                <a:ea typeface="+mn-lt"/>
                <a:cs typeface="+mn-lt"/>
              </a:rPr>
              <a:t> </a:t>
            </a:r>
          </a:p>
          <a:p>
            <a:pPr marL="285750" indent="-285750">
              <a:buFont typeface="Arial"/>
              <a:buChar char="•"/>
            </a:pPr>
            <a:r>
              <a:rPr lang="en">
                <a:ea typeface="+mn-lt"/>
                <a:cs typeface="+mn-lt"/>
              </a:rPr>
              <a:t>Data Analysis: Utilizing statistical and data analysis tools to identify climate patterns and trends.</a:t>
            </a:r>
            <a:br>
              <a:rPr lang="en">
                <a:ea typeface="+mn-lt"/>
                <a:cs typeface="+mn-lt"/>
              </a:rPr>
            </a:br>
            <a:r>
              <a:rPr lang="en">
                <a:ea typeface="+mn-lt"/>
                <a:cs typeface="+mn-lt"/>
              </a:rPr>
              <a:t> </a:t>
            </a:r>
          </a:p>
        </p:txBody>
      </p:sp>
    </p:spTree>
    <p:extLst>
      <p:ext uri="{BB962C8B-B14F-4D97-AF65-F5344CB8AC3E}">
        <p14:creationId xmlns:p14="http://schemas.microsoft.com/office/powerpoint/2010/main" val="17239587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587229" y="2681103"/>
            <a:ext cx="3420212" cy="1495794"/>
          </a:xfrm>
          <a:noFill/>
          <a:ln>
            <a:solidFill>
              <a:schemeClr val="bg1"/>
            </a:solidFill>
          </a:ln>
        </p:spPr>
        <p:txBody>
          <a:bodyPr wrap="square">
            <a:normAutofit/>
          </a:bodyPr>
          <a:lstStyle/>
          <a:p>
            <a:r>
              <a:rPr lang="en-US">
                <a:solidFill>
                  <a:schemeClr val="bg1"/>
                </a:solidFill>
              </a:rPr>
              <a:t>Dataset &amp; column</a:t>
            </a:r>
          </a:p>
        </p:txBody>
      </p:sp>
      <p:sp>
        <p:nvSpPr>
          <p:cNvPr id="69" name="TextBox 1">
            <a:extLst>
              <a:ext uri="{FF2B5EF4-FFF2-40B4-BE49-F238E27FC236}">
                <a16:creationId xmlns:a16="http://schemas.microsoft.com/office/drawing/2014/main" id="{4A27E0E3-2E5A-0ED0-6FE2-0848496CCCFC}"/>
              </a:ext>
            </a:extLst>
          </p:cNvPr>
          <p:cNvSpPr txBox="1"/>
          <p:nvPr/>
        </p:nvSpPr>
        <p:spPr>
          <a:xfrm>
            <a:off x="5062004" y="910759"/>
            <a:ext cx="6596331" cy="258532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285750" indent="-285750">
              <a:buFont typeface="Arial"/>
              <a:buChar char="•"/>
            </a:pPr>
            <a:r>
              <a:rPr lang="en-US">
                <a:ea typeface="+mn-lt"/>
                <a:cs typeface="+mn-lt"/>
              </a:rPr>
              <a:t>Weather Database Covers 40 Years Of Data</a:t>
            </a:r>
          </a:p>
          <a:p>
            <a:pPr marL="285750" indent="-285750">
              <a:buFont typeface="Arial"/>
              <a:buChar char="•"/>
            </a:pPr>
            <a:r>
              <a:rPr lang="en-US"/>
              <a:t>The Main Database Contains 14611 Entries</a:t>
            </a:r>
          </a:p>
          <a:p>
            <a:pPr marL="285750" indent="-285750">
              <a:buFont typeface="Arial"/>
              <a:buChar char="•"/>
            </a:pPr>
            <a:r>
              <a:rPr lang="en-US"/>
              <a:t>8 Tables Including</a:t>
            </a:r>
          </a:p>
          <a:p>
            <a:pPr marL="742950" lvl="1" indent="-285750">
              <a:buFont typeface="Courier New"/>
              <a:buChar char="o"/>
            </a:pPr>
            <a:r>
              <a:rPr lang="en-US"/>
              <a:t>Main Table</a:t>
            </a:r>
          </a:p>
          <a:p>
            <a:pPr marL="742950" lvl="1" indent="-285750">
              <a:buFont typeface="Courier New"/>
              <a:buChar char="o"/>
            </a:pPr>
            <a:r>
              <a:rPr lang="en-US"/>
              <a:t>A Derived Table</a:t>
            </a:r>
          </a:p>
          <a:p>
            <a:pPr marL="742950" lvl="1" indent="-285750">
              <a:buFont typeface="Courier New"/>
              <a:buChar char="o"/>
            </a:pPr>
            <a:r>
              <a:rPr lang="en-US"/>
              <a:t>Bridge Table</a:t>
            </a:r>
          </a:p>
          <a:p>
            <a:pPr marL="742950" lvl="1" indent="-285750">
              <a:buFont typeface="Courier New"/>
              <a:buChar char="o"/>
            </a:pPr>
            <a:r>
              <a:rPr lang="en-US"/>
              <a:t>4 Lookup Tables</a:t>
            </a:r>
          </a:p>
          <a:p>
            <a:pPr marL="742950" lvl="1" indent="-285750">
              <a:buFont typeface="Courier New"/>
              <a:buChar char="o"/>
            </a:pPr>
            <a:r>
              <a:rPr lang="en-US"/>
              <a:t>Creators Table</a:t>
            </a:r>
          </a:p>
          <a:p>
            <a:pPr marL="285750" indent="-285750">
              <a:buFont typeface="Arial"/>
              <a:buChar char="•"/>
            </a:pPr>
            <a:endParaRPr lang="en-US"/>
          </a:p>
        </p:txBody>
      </p:sp>
      <p:sp>
        <p:nvSpPr>
          <p:cNvPr id="70" name="Subtitle 2">
            <a:extLst>
              <a:ext uri="{FF2B5EF4-FFF2-40B4-BE49-F238E27FC236}">
                <a16:creationId xmlns:a16="http://schemas.microsoft.com/office/drawing/2014/main" id="{8A2366EB-C8C7-9018-B984-42CB7D7377ED}"/>
              </a:ext>
            </a:extLst>
          </p:cNvPr>
          <p:cNvSpPr txBox="1">
            <a:spLocks/>
          </p:cNvSpPr>
          <p:nvPr/>
        </p:nvSpPr>
        <p:spPr>
          <a:xfrm>
            <a:off x="5138467" y="336349"/>
            <a:ext cx="6590862" cy="565737"/>
          </a:xfrm>
          <a:prstGeom prst="rect">
            <a:avLst/>
          </a:prstGeom>
        </p:spPr>
        <p:txBody>
          <a:bodyPr vert="horz" lIns="91440" tIns="45720" rIns="91440" bIns="45720"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indent="0" algn="ctr">
              <a:buNone/>
            </a:pPr>
            <a:r>
              <a:rPr lang="en-US" sz="2800">
                <a:solidFill>
                  <a:schemeClr val="tx1"/>
                </a:solidFill>
              </a:rPr>
              <a:t>Database Information</a:t>
            </a:r>
            <a:endParaRPr lang="en-US">
              <a:solidFill>
                <a:schemeClr val="tx1"/>
              </a:solidFill>
            </a:endParaRPr>
          </a:p>
        </p:txBody>
      </p:sp>
      <p:sp>
        <p:nvSpPr>
          <p:cNvPr id="76" name="Subtitle 2">
            <a:extLst>
              <a:ext uri="{FF2B5EF4-FFF2-40B4-BE49-F238E27FC236}">
                <a16:creationId xmlns:a16="http://schemas.microsoft.com/office/drawing/2014/main" id="{2A97BB65-0028-C0A7-E0B0-A796ACBCDA28}"/>
              </a:ext>
            </a:extLst>
          </p:cNvPr>
          <p:cNvSpPr txBox="1">
            <a:spLocks/>
          </p:cNvSpPr>
          <p:nvPr/>
        </p:nvSpPr>
        <p:spPr>
          <a:xfrm>
            <a:off x="5009071" y="3269329"/>
            <a:ext cx="6590862" cy="565737"/>
          </a:xfrm>
          <a:prstGeom prst="rect">
            <a:avLst/>
          </a:prstGeom>
        </p:spPr>
        <p:txBody>
          <a:bodyPr vert="horz" lIns="91440" tIns="45720" rIns="91440" bIns="45720"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indent="0" algn="ctr">
              <a:buNone/>
            </a:pPr>
            <a:r>
              <a:rPr lang="en-US" sz="2800"/>
              <a:t>Columns</a:t>
            </a:r>
            <a:endParaRPr lang="en-US">
              <a:solidFill>
                <a:schemeClr val="tx1"/>
              </a:solidFill>
            </a:endParaRPr>
          </a:p>
        </p:txBody>
      </p:sp>
      <p:graphicFrame>
        <p:nvGraphicFramePr>
          <p:cNvPr id="77" name="Table 76">
            <a:extLst>
              <a:ext uri="{FF2B5EF4-FFF2-40B4-BE49-F238E27FC236}">
                <a16:creationId xmlns:a16="http://schemas.microsoft.com/office/drawing/2014/main" id="{B4EF46E2-2564-9A89-4B7D-8D4C68918910}"/>
              </a:ext>
            </a:extLst>
          </p:cNvPr>
          <p:cNvGraphicFramePr>
            <a:graphicFrameLocks noGrp="1"/>
          </p:cNvGraphicFramePr>
          <p:nvPr>
            <p:extLst>
              <p:ext uri="{D42A27DB-BD31-4B8C-83A1-F6EECF244321}">
                <p14:modId xmlns:p14="http://schemas.microsoft.com/office/powerpoint/2010/main" val="2314128802"/>
              </p:ext>
            </p:extLst>
          </p:nvPr>
        </p:nvGraphicFramePr>
        <p:xfrm>
          <a:off x="4945810" y="3896263"/>
          <a:ext cx="6786909" cy="1854198"/>
        </p:xfrm>
        <a:graphic>
          <a:graphicData uri="http://schemas.openxmlformats.org/drawingml/2006/table">
            <a:tbl>
              <a:tblPr firstRow="1" bandRow="1">
                <a:tableStyleId>{5940675A-B579-460E-94D1-54222C63F5DA}</a:tableStyleId>
              </a:tblPr>
              <a:tblGrid>
                <a:gridCol w="3454399">
                  <a:extLst>
                    <a:ext uri="{9D8B030D-6E8A-4147-A177-3AD203B41FA5}">
                      <a16:colId xmlns:a16="http://schemas.microsoft.com/office/drawing/2014/main" val="3027312836"/>
                    </a:ext>
                  </a:extLst>
                </a:gridCol>
                <a:gridCol w="3332510">
                  <a:extLst>
                    <a:ext uri="{9D8B030D-6E8A-4147-A177-3AD203B41FA5}">
                      <a16:colId xmlns:a16="http://schemas.microsoft.com/office/drawing/2014/main" val="777299334"/>
                    </a:ext>
                  </a:extLst>
                </a:gridCol>
              </a:tblGrid>
              <a:tr h="370839">
                <a:tc>
                  <a:txBody>
                    <a:bodyPr/>
                    <a:lstStyle/>
                    <a:p>
                      <a:pPr lvl="0">
                        <a:buNone/>
                      </a:pPr>
                      <a:r>
                        <a:rPr lang="en-US" sz="1800" b="0" i="0" u="none" strike="noStrike" noProof="0">
                          <a:solidFill>
                            <a:srgbClr val="000000"/>
                          </a:solidFill>
                          <a:latin typeface="Gill Sans MT"/>
                        </a:rPr>
                        <a:t>Date</a:t>
                      </a:r>
                      <a:endParaRPr lang="en-US" b="0" i="0">
                        <a:latin typeface="Gill Sans MT"/>
                      </a:endParaRPr>
                    </a:p>
                  </a:txBody>
                  <a:tcPr/>
                </a:tc>
                <a:tc>
                  <a:txBody>
                    <a:bodyPr/>
                    <a:lstStyle/>
                    <a:p>
                      <a:pPr lvl="0">
                        <a:buNone/>
                      </a:pPr>
                      <a:r>
                        <a:rPr lang="en-US" sz="1800" b="0" i="0" u="none" strike="noStrike" noProof="0">
                          <a:latin typeface="Gill Sans MT"/>
                        </a:rPr>
                        <a:t>Dew Point / Frost Point</a:t>
                      </a:r>
                      <a:endParaRPr lang="en-US" b="0" i="0">
                        <a:latin typeface="Gill Sans MT"/>
                      </a:endParaRPr>
                    </a:p>
                  </a:txBody>
                  <a:tcPr/>
                </a:tc>
                <a:extLst>
                  <a:ext uri="{0D108BD9-81ED-4DB2-BD59-A6C34878D82A}">
                    <a16:rowId xmlns:a16="http://schemas.microsoft.com/office/drawing/2014/main" val="2762462283"/>
                  </a:ext>
                </a:extLst>
              </a:tr>
              <a:tr h="370840">
                <a:tc>
                  <a:txBody>
                    <a:bodyPr/>
                    <a:lstStyle/>
                    <a:p>
                      <a:pPr lvl="0">
                        <a:buNone/>
                      </a:pPr>
                      <a:r>
                        <a:rPr lang="en-US" sz="1800" b="0" i="0" u="none" strike="noStrike" noProof="0">
                          <a:solidFill>
                            <a:srgbClr val="000000"/>
                          </a:solidFill>
                          <a:latin typeface="Gill Sans MT"/>
                        </a:rPr>
                        <a:t>Wet Bulb Temp</a:t>
                      </a:r>
                      <a:endParaRPr lang="en-US" b="0" i="0">
                        <a:latin typeface="Gill Sans MT"/>
                      </a:endParaRPr>
                    </a:p>
                  </a:txBody>
                  <a:tcPr/>
                </a:tc>
                <a:tc>
                  <a:txBody>
                    <a:bodyPr/>
                    <a:lstStyle/>
                    <a:p>
                      <a:pPr lvl="0">
                        <a:buNone/>
                      </a:pPr>
                      <a:r>
                        <a:rPr lang="en-US" sz="1800" b="0" i="0" u="none" strike="noStrike" noProof="0">
                          <a:latin typeface="Gill Sans MT"/>
                        </a:rPr>
                        <a:t>Surface Temperature</a:t>
                      </a:r>
                      <a:endParaRPr lang="en-US" b="0" i="0">
                        <a:latin typeface="Gill Sans MT"/>
                      </a:endParaRPr>
                    </a:p>
                  </a:txBody>
                  <a:tcPr/>
                </a:tc>
                <a:extLst>
                  <a:ext uri="{0D108BD9-81ED-4DB2-BD59-A6C34878D82A}">
                    <a16:rowId xmlns:a16="http://schemas.microsoft.com/office/drawing/2014/main" val="3022461530"/>
                  </a:ext>
                </a:extLst>
              </a:tr>
              <a:tr h="370840">
                <a:tc>
                  <a:txBody>
                    <a:bodyPr/>
                    <a:lstStyle/>
                    <a:p>
                      <a:pPr lvl="0">
                        <a:buNone/>
                      </a:pPr>
                      <a:r>
                        <a:rPr lang="en-US" sz="1800" b="0" i="0" u="none" strike="noStrike" noProof="0">
                          <a:solidFill>
                            <a:srgbClr val="000000"/>
                          </a:solidFill>
                          <a:latin typeface="Gill Sans MT"/>
                        </a:rPr>
                        <a:t>Temperature Range</a:t>
                      </a:r>
                      <a:endParaRPr lang="en-US" b="0" i="0">
                        <a:latin typeface="Gill Sans MT"/>
                      </a:endParaRPr>
                    </a:p>
                  </a:txBody>
                  <a:tcPr/>
                </a:tc>
                <a:tc>
                  <a:txBody>
                    <a:bodyPr/>
                    <a:lstStyle/>
                    <a:p>
                      <a:pPr lvl="0">
                        <a:buNone/>
                      </a:pPr>
                      <a:r>
                        <a:rPr lang="en-US" sz="1800" b="0" i="0" u="none" strike="noStrike" noProof="0">
                          <a:latin typeface="Gill Sans MT"/>
                        </a:rPr>
                        <a:t>Temp Max</a:t>
                      </a:r>
                      <a:endParaRPr lang="en-US" b="0" i="0">
                        <a:latin typeface="Gill Sans MT"/>
                      </a:endParaRPr>
                    </a:p>
                  </a:txBody>
                  <a:tcPr/>
                </a:tc>
                <a:extLst>
                  <a:ext uri="{0D108BD9-81ED-4DB2-BD59-A6C34878D82A}">
                    <a16:rowId xmlns:a16="http://schemas.microsoft.com/office/drawing/2014/main" val="1733167639"/>
                  </a:ext>
                </a:extLst>
              </a:tr>
              <a:tr h="370840">
                <a:tc>
                  <a:txBody>
                    <a:bodyPr/>
                    <a:lstStyle/>
                    <a:p>
                      <a:pPr lvl="0">
                        <a:buNone/>
                      </a:pPr>
                      <a:r>
                        <a:rPr lang="en-US" sz="1800" b="0" i="0" u="none" strike="noStrike" noProof="0">
                          <a:solidFill>
                            <a:srgbClr val="000000"/>
                          </a:solidFill>
                          <a:latin typeface="Gill Sans MT"/>
                        </a:rPr>
                        <a:t>Relative Humidity</a:t>
                      </a:r>
                      <a:endParaRPr lang="en-US" b="0" i="0">
                        <a:latin typeface="Gill Sans MT"/>
                      </a:endParaRPr>
                    </a:p>
                  </a:txBody>
                  <a:tcPr/>
                </a:tc>
                <a:tc>
                  <a:txBody>
                    <a:bodyPr/>
                    <a:lstStyle/>
                    <a:p>
                      <a:pPr lvl="0">
                        <a:buNone/>
                      </a:pPr>
                      <a:r>
                        <a:rPr lang="en-US" sz="1800" b="0" i="0" u="none" strike="noStrike" noProof="0">
                          <a:latin typeface="Gill Sans MT"/>
                        </a:rPr>
                        <a:t>Temp Min</a:t>
                      </a:r>
                      <a:endParaRPr lang="en-US" b="0" i="0">
                        <a:latin typeface="Gill Sans MT"/>
                      </a:endParaRPr>
                    </a:p>
                  </a:txBody>
                  <a:tcPr/>
                </a:tc>
                <a:extLst>
                  <a:ext uri="{0D108BD9-81ED-4DB2-BD59-A6C34878D82A}">
                    <a16:rowId xmlns:a16="http://schemas.microsoft.com/office/drawing/2014/main" val="3985538920"/>
                  </a:ext>
                </a:extLst>
              </a:tr>
              <a:tr h="370839">
                <a:tc>
                  <a:txBody>
                    <a:bodyPr/>
                    <a:lstStyle/>
                    <a:p>
                      <a:pPr lvl="0">
                        <a:buNone/>
                      </a:pPr>
                      <a:r>
                        <a:rPr lang="en-US" sz="1800" b="0" i="0" u="none" strike="noStrike" noProof="0">
                          <a:solidFill>
                            <a:srgbClr val="000000"/>
                          </a:solidFill>
                          <a:latin typeface="Gill Sans MT"/>
                        </a:rPr>
                        <a:t>Specific Humidity</a:t>
                      </a:r>
                      <a:endParaRPr lang="en-US" b="0" i="0">
                        <a:latin typeface="Gill Sans MT"/>
                      </a:endParaRPr>
                    </a:p>
                  </a:txBody>
                  <a:tcPr/>
                </a:tc>
                <a:tc>
                  <a:txBody>
                    <a:bodyPr/>
                    <a:lstStyle/>
                    <a:p>
                      <a:pPr lvl="0">
                        <a:buNone/>
                      </a:pPr>
                      <a:r>
                        <a:rPr lang="en-US" sz="1800" b="0" i="0" u="none" strike="noStrike" noProof="0">
                          <a:solidFill>
                            <a:srgbClr val="000000"/>
                          </a:solidFill>
                          <a:latin typeface="Gill Sans MT"/>
                        </a:rPr>
                        <a:t>Precipitation</a:t>
                      </a:r>
                      <a:endParaRPr lang="en-US" b="0" i="0">
                        <a:latin typeface="Gill Sans MT"/>
                      </a:endParaRPr>
                    </a:p>
                  </a:txBody>
                  <a:tcPr/>
                </a:tc>
                <a:extLst>
                  <a:ext uri="{0D108BD9-81ED-4DB2-BD59-A6C34878D82A}">
                    <a16:rowId xmlns:a16="http://schemas.microsoft.com/office/drawing/2014/main" val="2429895487"/>
                  </a:ext>
                </a:extLst>
              </a:tr>
            </a:tbl>
          </a:graphicData>
        </a:graphic>
      </p:graphicFrame>
      <p:sp>
        <p:nvSpPr>
          <p:cNvPr id="78" name="TextBox 77">
            <a:extLst>
              <a:ext uri="{FF2B5EF4-FFF2-40B4-BE49-F238E27FC236}">
                <a16:creationId xmlns:a16="http://schemas.microsoft.com/office/drawing/2014/main" id="{4DE43C7D-0B51-2785-29E5-0A110137FC5D}"/>
              </a:ext>
            </a:extLst>
          </p:cNvPr>
          <p:cNvSpPr txBox="1"/>
          <p:nvPr/>
        </p:nvSpPr>
        <p:spPr>
          <a:xfrm>
            <a:off x="4728097" y="6029981"/>
            <a:ext cx="7401463"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Understanding Wet Bulb Temperature - dry bulb temperature is like the regular temperature you see on the news, and wet bulb temperature is like adding a wet cloth to see how cool it really feels outside – higher humidity reduces the cooling effect</a:t>
            </a:r>
            <a:endParaRPr lang="en-US" sz="1400"/>
          </a:p>
        </p:txBody>
      </p:sp>
    </p:spTree>
    <p:extLst>
      <p:ext uri="{BB962C8B-B14F-4D97-AF65-F5344CB8AC3E}">
        <p14:creationId xmlns:p14="http://schemas.microsoft.com/office/powerpoint/2010/main" val="563475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587229" y="2681103"/>
            <a:ext cx="3420212" cy="1495794"/>
          </a:xfrm>
          <a:noFill/>
          <a:ln>
            <a:solidFill>
              <a:schemeClr val="bg1"/>
            </a:solidFill>
          </a:ln>
        </p:spPr>
        <p:txBody>
          <a:bodyPr wrap="square">
            <a:normAutofit fontScale="90000"/>
          </a:bodyPr>
          <a:lstStyle/>
          <a:p>
            <a:r>
              <a:rPr lang="en-US">
                <a:solidFill>
                  <a:schemeClr val="bg1"/>
                </a:solidFill>
              </a:rPr>
              <a:t>Conceptual &amp; logical Models</a:t>
            </a:r>
          </a:p>
        </p:txBody>
      </p:sp>
      <p:sp>
        <p:nvSpPr>
          <p:cNvPr id="5" name="Subtitle 2">
            <a:extLst>
              <a:ext uri="{FF2B5EF4-FFF2-40B4-BE49-F238E27FC236}">
                <a16:creationId xmlns:a16="http://schemas.microsoft.com/office/drawing/2014/main" id="{B6E4D2A2-DDFD-0A6B-C5CA-56FC7875E363}"/>
              </a:ext>
            </a:extLst>
          </p:cNvPr>
          <p:cNvSpPr txBox="1">
            <a:spLocks/>
          </p:cNvSpPr>
          <p:nvPr/>
        </p:nvSpPr>
        <p:spPr>
          <a:xfrm rot="16200000">
            <a:off x="3471592" y="1404511"/>
            <a:ext cx="3148257" cy="565737"/>
          </a:xfrm>
          <a:prstGeom prst="rect">
            <a:avLst/>
          </a:prstGeom>
        </p:spPr>
        <p:txBody>
          <a:bodyPr vert="horz" lIns="91440" tIns="45720" rIns="91440" bIns="45720"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800"/>
              <a:t>Conceptual Model</a:t>
            </a:r>
            <a:endParaRPr lang="en-US"/>
          </a:p>
        </p:txBody>
      </p:sp>
      <p:sp>
        <p:nvSpPr>
          <p:cNvPr id="6" name="Subtitle 2">
            <a:extLst>
              <a:ext uri="{FF2B5EF4-FFF2-40B4-BE49-F238E27FC236}">
                <a16:creationId xmlns:a16="http://schemas.microsoft.com/office/drawing/2014/main" id="{D8B1CF26-8C2E-5AA2-62A4-3C446AB6FDE7}"/>
              </a:ext>
            </a:extLst>
          </p:cNvPr>
          <p:cNvSpPr txBox="1">
            <a:spLocks/>
          </p:cNvSpPr>
          <p:nvPr/>
        </p:nvSpPr>
        <p:spPr>
          <a:xfrm rot="16200000">
            <a:off x="3464788" y="4962776"/>
            <a:ext cx="3148256" cy="579344"/>
          </a:xfrm>
          <a:prstGeom prst="rect">
            <a:avLst/>
          </a:prstGeom>
        </p:spPr>
        <p:txBody>
          <a:bodyPr vert="horz" lIns="91440" tIns="45720" rIns="91440" bIns="45720"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800"/>
              <a:t>Logical Model</a:t>
            </a:r>
            <a:endParaRPr lang="en-US"/>
          </a:p>
        </p:txBody>
      </p:sp>
      <p:pic>
        <p:nvPicPr>
          <p:cNvPr id="4" name="Picture 3" descr="A diagram of a temperature measurement&#10;&#10;Description automatically generated">
            <a:extLst>
              <a:ext uri="{FF2B5EF4-FFF2-40B4-BE49-F238E27FC236}">
                <a16:creationId xmlns:a16="http://schemas.microsoft.com/office/drawing/2014/main" id="{FAF8999C-F203-0B9F-C182-2B403B8905C3}"/>
              </a:ext>
            </a:extLst>
          </p:cNvPr>
          <p:cNvPicPr>
            <a:picLocks noChangeAspect="1"/>
          </p:cNvPicPr>
          <p:nvPr/>
        </p:nvPicPr>
        <p:blipFill>
          <a:blip r:embed="rId2"/>
          <a:stretch>
            <a:fillRect/>
          </a:stretch>
        </p:blipFill>
        <p:spPr>
          <a:xfrm>
            <a:off x="5265963" y="257980"/>
            <a:ext cx="6861807" cy="2055788"/>
          </a:xfrm>
          <a:prstGeom prst="rect">
            <a:avLst/>
          </a:prstGeom>
        </p:spPr>
      </p:pic>
      <p:pic>
        <p:nvPicPr>
          <p:cNvPr id="3" name="Picture 2" descr="A diagram of a rating&#10;&#10;Description automatically generated">
            <a:extLst>
              <a:ext uri="{FF2B5EF4-FFF2-40B4-BE49-F238E27FC236}">
                <a16:creationId xmlns:a16="http://schemas.microsoft.com/office/drawing/2014/main" id="{FB356BF4-28FD-F738-035D-51582ADBB246}"/>
              </a:ext>
            </a:extLst>
          </p:cNvPr>
          <p:cNvPicPr>
            <a:picLocks noChangeAspect="1"/>
          </p:cNvPicPr>
          <p:nvPr/>
        </p:nvPicPr>
        <p:blipFill>
          <a:blip r:embed="rId3"/>
          <a:stretch>
            <a:fillRect/>
          </a:stretch>
        </p:blipFill>
        <p:spPr>
          <a:xfrm>
            <a:off x="5646964" y="2807145"/>
            <a:ext cx="6096000" cy="4046780"/>
          </a:xfrm>
          <a:prstGeom prst="rect">
            <a:avLst/>
          </a:prstGeom>
        </p:spPr>
      </p:pic>
    </p:spTree>
    <p:extLst>
      <p:ext uri="{BB962C8B-B14F-4D97-AF65-F5344CB8AC3E}">
        <p14:creationId xmlns:p14="http://schemas.microsoft.com/office/powerpoint/2010/main" val="36408681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2CA806D-F450-4F6B-9FF3-EB0171662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2"/>
            <a:ext cx="6096000"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Clouds in the sky&#10;&#10;Description automatically generated">
            <a:extLst>
              <a:ext uri="{FF2B5EF4-FFF2-40B4-BE49-F238E27FC236}">
                <a16:creationId xmlns:a16="http://schemas.microsoft.com/office/drawing/2014/main" id="{ABE803E3-A8CD-8E7C-AC7E-383F85DF10F3}"/>
              </a:ext>
            </a:extLst>
          </p:cNvPr>
          <p:cNvPicPr>
            <a:picLocks noChangeAspect="1"/>
          </p:cNvPicPr>
          <p:nvPr/>
        </p:nvPicPr>
        <p:blipFill>
          <a:blip r:embed="rId2"/>
          <a:stretch>
            <a:fillRect/>
          </a:stretch>
        </p:blipFill>
        <p:spPr>
          <a:xfrm>
            <a:off x="768869" y="865707"/>
            <a:ext cx="4795710" cy="2679937"/>
          </a:xfrm>
          <a:prstGeom prst="rect">
            <a:avLst/>
          </a:prstGeom>
          <a:ln>
            <a:noFill/>
          </a:ln>
          <a:effectLst>
            <a:softEdge rad="112500"/>
          </a:effectLst>
        </p:spPr>
      </p:pic>
      <p:pic>
        <p:nvPicPr>
          <p:cNvPr id="7" name="Picture 6" descr="A graph showing the temperature range&#10;&#10;Description automatically generated">
            <a:extLst>
              <a:ext uri="{FF2B5EF4-FFF2-40B4-BE49-F238E27FC236}">
                <a16:creationId xmlns:a16="http://schemas.microsoft.com/office/drawing/2014/main" id="{678ABDDC-7777-ABE5-0385-EA88DE13E66E}"/>
              </a:ext>
            </a:extLst>
          </p:cNvPr>
          <p:cNvPicPr>
            <a:picLocks noChangeAspect="1"/>
          </p:cNvPicPr>
          <p:nvPr/>
        </p:nvPicPr>
        <p:blipFill>
          <a:blip r:embed="rId3"/>
          <a:stretch>
            <a:fillRect/>
          </a:stretch>
        </p:blipFill>
        <p:spPr>
          <a:xfrm>
            <a:off x="758420" y="3813522"/>
            <a:ext cx="4806596" cy="2794136"/>
          </a:xfrm>
          <a:prstGeom prst="rect">
            <a:avLst/>
          </a:prstGeom>
        </p:spPr>
      </p:pic>
      <p:pic>
        <p:nvPicPr>
          <p:cNvPr id="8" name="Picture 7" descr="A graph with green lines and numbers&#10;&#10;Description automatically generated">
            <a:extLst>
              <a:ext uri="{FF2B5EF4-FFF2-40B4-BE49-F238E27FC236}">
                <a16:creationId xmlns:a16="http://schemas.microsoft.com/office/drawing/2014/main" id="{34783FD8-69B4-504F-355C-2AE6961C366D}"/>
              </a:ext>
            </a:extLst>
          </p:cNvPr>
          <p:cNvPicPr>
            <a:picLocks noChangeAspect="1"/>
          </p:cNvPicPr>
          <p:nvPr/>
        </p:nvPicPr>
        <p:blipFill>
          <a:blip r:embed="rId4"/>
          <a:stretch>
            <a:fillRect/>
          </a:stretch>
        </p:blipFill>
        <p:spPr>
          <a:xfrm>
            <a:off x="6057513" y="3819509"/>
            <a:ext cx="4795711" cy="2655524"/>
          </a:xfrm>
          <a:prstGeom prst="rect">
            <a:avLst/>
          </a:prstGeom>
        </p:spPr>
      </p:pic>
      <p:pic>
        <p:nvPicPr>
          <p:cNvPr id="5" name="Picture 4" descr="Screens screenshot of a video game&#10;&#10;Description automatically generated">
            <a:extLst>
              <a:ext uri="{FF2B5EF4-FFF2-40B4-BE49-F238E27FC236}">
                <a16:creationId xmlns:a16="http://schemas.microsoft.com/office/drawing/2014/main" id="{81D87844-E366-158E-1E3D-9BAB4F549484}"/>
              </a:ext>
            </a:extLst>
          </p:cNvPr>
          <p:cNvPicPr>
            <a:picLocks noChangeAspect="1"/>
          </p:cNvPicPr>
          <p:nvPr/>
        </p:nvPicPr>
        <p:blipFill>
          <a:blip r:embed="rId5"/>
          <a:stretch>
            <a:fillRect/>
          </a:stretch>
        </p:blipFill>
        <p:spPr>
          <a:xfrm>
            <a:off x="6010777" y="862334"/>
            <a:ext cx="4806596" cy="2732408"/>
          </a:xfrm>
          <a:prstGeom prst="rect">
            <a:avLst/>
          </a:prstGeom>
        </p:spPr>
      </p:pic>
      <p:sp>
        <p:nvSpPr>
          <p:cNvPr id="20" name="TextBox 19">
            <a:extLst>
              <a:ext uri="{FF2B5EF4-FFF2-40B4-BE49-F238E27FC236}">
                <a16:creationId xmlns:a16="http://schemas.microsoft.com/office/drawing/2014/main" id="{CC6FCCF3-16D7-FF2A-3E19-DA7722D600CF}"/>
              </a:ext>
            </a:extLst>
          </p:cNvPr>
          <p:cNvSpPr txBox="1"/>
          <p:nvPr/>
        </p:nvSpPr>
        <p:spPr>
          <a:xfrm>
            <a:off x="693965" y="108857"/>
            <a:ext cx="10164534" cy="646331"/>
          </a:xfrm>
          <a:prstGeom prst="rect">
            <a:avLst/>
          </a:prstGeom>
          <a:noFill/>
          <a:ln>
            <a:solidFill>
              <a:schemeClr val="bg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600">
                <a:solidFill>
                  <a:schemeClr val="bg1"/>
                </a:solidFill>
              </a:rPr>
              <a:t>Screenshots</a:t>
            </a:r>
          </a:p>
        </p:txBody>
      </p:sp>
    </p:spTree>
    <p:extLst>
      <p:ext uri="{BB962C8B-B14F-4D97-AF65-F5344CB8AC3E}">
        <p14:creationId xmlns:p14="http://schemas.microsoft.com/office/powerpoint/2010/main" val="1216043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F47E20B-1205-4238-A82B-90EF577F3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13567AC-EB9A-47A9-B6EC-B5BDB73B11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ctrTitle"/>
          </p:nvPr>
        </p:nvSpPr>
        <p:spPr>
          <a:xfrm>
            <a:off x="643468" y="820010"/>
            <a:ext cx="3415288" cy="3212654"/>
          </a:xfrm>
          <a:prstGeom prst="ellipse">
            <a:avLst/>
          </a:prstGeom>
          <a:noFill/>
          <a:ln>
            <a:solidFill>
              <a:schemeClr val="bg1"/>
            </a:solidFill>
          </a:ln>
        </p:spPr>
        <p:txBody>
          <a:bodyPr vert="horz" lIns="182880" tIns="182880" rIns="182880" bIns="182880" rtlCol="0">
            <a:normAutofit/>
          </a:bodyPr>
          <a:lstStyle/>
          <a:p>
            <a:r>
              <a:rPr lang="en-US" kern="1200" cap="all" spc="200" baseline="0">
                <a:solidFill>
                  <a:schemeClr val="bg1"/>
                </a:solidFill>
                <a:latin typeface="+mj-lt"/>
                <a:ea typeface="+mj-ea"/>
                <a:cs typeface="+mj-cs"/>
              </a:rPr>
              <a:t>Demo</a:t>
            </a:r>
          </a:p>
        </p:txBody>
      </p:sp>
      <p:sp>
        <p:nvSpPr>
          <p:cNvPr id="5" name="Subtitle 4">
            <a:extLst>
              <a:ext uri="{FF2B5EF4-FFF2-40B4-BE49-F238E27FC236}">
                <a16:creationId xmlns:a16="http://schemas.microsoft.com/office/drawing/2014/main" id="{E40DC3FA-5BF1-A401-37B2-7C602254666C}"/>
              </a:ext>
            </a:extLst>
          </p:cNvPr>
          <p:cNvSpPr>
            <a:spLocks noGrp="1"/>
          </p:cNvSpPr>
          <p:nvPr>
            <p:ph type="subTitle" idx="1"/>
          </p:nvPr>
        </p:nvSpPr>
        <p:spPr>
          <a:xfrm>
            <a:off x="699777" y="4352544"/>
            <a:ext cx="3415288" cy="1239894"/>
          </a:xfrm>
        </p:spPr>
        <p:txBody>
          <a:bodyPr>
            <a:normAutofit/>
          </a:bodyPr>
          <a:lstStyle/>
          <a:p>
            <a:r>
              <a:rPr lang="en">
                <a:solidFill>
                  <a:schemeClr val="bg1"/>
                </a:solidFill>
                <a:ea typeface="+mn-lt"/>
                <a:cs typeface="+mn-lt"/>
                <a:hlinkClick r:id="rId4"/>
              </a:rPr>
              <a:t>Final - PowerApps</a:t>
            </a:r>
            <a:endParaRPr lang="en">
              <a:solidFill>
                <a:schemeClr val="bg1"/>
              </a:solidFill>
            </a:endParaRPr>
          </a:p>
        </p:txBody>
      </p:sp>
      <p:pic>
        <p:nvPicPr>
          <p:cNvPr id="3" name="05.12.2023_19.19.03_REC">
            <a:hlinkClick r:id="" action="ppaction://media"/>
            <a:extLst>
              <a:ext uri="{FF2B5EF4-FFF2-40B4-BE49-F238E27FC236}">
                <a16:creationId xmlns:a16="http://schemas.microsoft.com/office/drawing/2014/main" id="{4B95B3F7-A44F-FE73-5F7F-6542ACD2F9A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08121" y="1247083"/>
            <a:ext cx="7404291" cy="4221111"/>
          </a:xfrm>
          <a:prstGeom prst="rect">
            <a:avLst/>
          </a:prstGeom>
        </p:spPr>
      </p:pic>
    </p:spTree>
    <p:extLst>
      <p:ext uri="{BB962C8B-B14F-4D97-AF65-F5344CB8AC3E}">
        <p14:creationId xmlns:p14="http://schemas.microsoft.com/office/powerpoint/2010/main" val="318026578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804672" y="475569"/>
            <a:ext cx="5925310" cy="1174991"/>
          </a:xfrm>
        </p:spPr>
        <p:txBody>
          <a:bodyPr vert="horz" lIns="182880" tIns="182880" rIns="182880" bIns="182880" rtlCol="0" anchor="ctr">
            <a:normAutofit/>
          </a:bodyPr>
          <a:lstStyle/>
          <a:p>
            <a:r>
              <a:rPr lang="en-US" sz="2400"/>
              <a:t>Areas of improvement</a:t>
            </a:r>
          </a:p>
        </p:txBody>
      </p:sp>
      <p:sp>
        <p:nvSpPr>
          <p:cNvPr id="28" name="TextBox 27">
            <a:extLst>
              <a:ext uri="{FF2B5EF4-FFF2-40B4-BE49-F238E27FC236}">
                <a16:creationId xmlns:a16="http://schemas.microsoft.com/office/drawing/2014/main" id="{268E46ED-0ED4-4CBD-DC51-B3D086D66C75}"/>
              </a:ext>
            </a:extLst>
          </p:cNvPr>
          <p:cNvSpPr txBox="1"/>
          <p:nvPr/>
        </p:nvSpPr>
        <p:spPr>
          <a:xfrm>
            <a:off x="804672" y="1893069"/>
            <a:ext cx="5925310" cy="457796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marL="400050" indent="-228600" defTabSz="914400">
              <a:lnSpc>
                <a:spcPct val="90000"/>
              </a:lnSpc>
              <a:spcBef>
                <a:spcPts val="1000"/>
              </a:spcBef>
              <a:buClr>
                <a:schemeClr val="accent2"/>
              </a:buClr>
              <a:buFont typeface="Arial" panose="020B0604020202020204" pitchFamily="34" charset="0"/>
              <a:buChar char="•"/>
            </a:pPr>
            <a:r>
              <a:rPr lang="en-US" sz="2200">
                <a:solidFill>
                  <a:schemeClr val="tx1">
                    <a:lumMod val="85000"/>
                    <a:lumOff val="15000"/>
                  </a:schemeClr>
                </a:solidFill>
              </a:rPr>
              <a:t>We are planning to use this source code to investigate Mongolia's capital Ulaanbaatar climate patterns. The only things we need to change are to extract data from the NASA website and the rest of them same process as this work.</a:t>
            </a:r>
          </a:p>
          <a:p>
            <a:pPr marL="400050" indent="-228600" defTabSz="914400">
              <a:lnSpc>
                <a:spcPct val="90000"/>
              </a:lnSpc>
              <a:spcBef>
                <a:spcPts val="1000"/>
              </a:spcBef>
              <a:buClr>
                <a:schemeClr val="accent2"/>
              </a:buClr>
              <a:buFont typeface="Arial" panose="020B0604020202020204" pitchFamily="34" charset="0"/>
              <a:buChar char="•"/>
            </a:pPr>
            <a:r>
              <a:rPr lang="en-US" sz="2200">
                <a:solidFill>
                  <a:schemeClr val="tx1">
                    <a:lumMod val="85000"/>
                    <a:lumOff val="15000"/>
                  </a:schemeClr>
                </a:solidFill>
              </a:rPr>
              <a:t>Furthermore, we are going to use Machine learning algorithms like Linear Regression to predict future weather.</a:t>
            </a:r>
          </a:p>
          <a:p>
            <a:pPr marL="400050" indent="-228600" defTabSz="914400">
              <a:lnSpc>
                <a:spcPct val="90000"/>
              </a:lnSpc>
              <a:spcBef>
                <a:spcPts val="1000"/>
              </a:spcBef>
              <a:buClr>
                <a:schemeClr val="accent2"/>
              </a:buClr>
              <a:buFont typeface="Arial" panose="020B0604020202020204" pitchFamily="34" charset="0"/>
              <a:buChar char="•"/>
            </a:pPr>
            <a:r>
              <a:rPr lang="en-US" sz="2200">
                <a:solidFill>
                  <a:schemeClr val="tx1">
                    <a:lumMod val="85000"/>
                    <a:lumOff val="15000"/>
                  </a:schemeClr>
                </a:solidFill>
              </a:rPr>
              <a:t>There are a lot of things that we would like to add to the App and improve the user experience.  </a:t>
            </a:r>
          </a:p>
        </p:txBody>
      </p:sp>
      <p:pic>
        <p:nvPicPr>
          <p:cNvPr id="30" name="Picture 29" descr="Graph on document with pen">
            <a:extLst>
              <a:ext uri="{FF2B5EF4-FFF2-40B4-BE49-F238E27FC236}">
                <a16:creationId xmlns:a16="http://schemas.microsoft.com/office/drawing/2014/main" id="{A2D06ABF-315C-CBB8-3A0C-39D0A9C6C369}"/>
              </a:ext>
            </a:extLst>
          </p:cNvPr>
          <p:cNvPicPr>
            <a:picLocks noChangeAspect="1"/>
          </p:cNvPicPr>
          <p:nvPr/>
        </p:nvPicPr>
        <p:blipFill rotWithShape="1">
          <a:blip r:embed="rId2"/>
          <a:srcRect l="34110" r="20559" b="-1"/>
          <a:stretch/>
        </p:blipFill>
        <p:spPr>
          <a:xfrm>
            <a:off x="7534654" y="10"/>
            <a:ext cx="4657345" cy="6857990"/>
          </a:xfrm>
          <a:prstGeom prst="rect">
            <a:avLst/>
          </a:prstGeom>
        </p:spPr>
      </p:pic>
    </p:spTree>
    <p:extLst>
      <p:ext uri="{BB962C8B-B14F-4D97-AF65-F5344CB8AC3E}">
        <p14:creationId xmlns:p14="http://schemas.microsoft.com/office/powerpoint/2010/main" val="170257025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F009F5EF-575C-40E7-A9C5-EC1F2A554864}">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3.xml><?xml version="1.0" encoding="utf-8"?>
<ds:datastoreItem xmlns:ds="http://schemas.openxmlformats.org/officeDocument/2006/customXml" ds:itemID="{48775A23-75CA-4614-9647-C9B2CE742CA2}">
  <ds:schemaRefs>
    <ds:schemaRef ds:uri="71af3243-3dd4-4a8d-8c0d-dd76da1f02a5"/>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Parcel design</Template>
  <Application>Microsoft Office PowerPoint</Application>
  <PresentationFormat>Widescreen</PresentationFormat>
  <Slides>11</Slides>
  <Notes>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Parcel</vt:lpstr>
      <vt:lpstr>Beyond the Clouds:  Navigating the Climate Frontier</vt:lpstr>
      <vt:lpstr>PowerPoint Presentation</vt:lpstr>
      <vt:lpstr>Introduction</vt:lpstr>
      <vt:lpstr>Introduction</vt:lpstr>
      <vt:lpstr>Dataset &amp; column</vt:lpstr>
      <vt:lpstr>Conceptual &amp; logical Models</vt:lpstr>
      <vt:lpstr>PowerPoint Presentation</vt:lpstr>
      <vt:lpstr>Demo</vt:lpstr>
      <vt:lpstr>Areas of improvement</vt:lpstr>
      <vt:lpstr>challenges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Beyond the Clouds:  Navigating the Climate Frontier</dc:title>
  <dc:creator>Edward Cogan</dc:creator>
  <cp:revision>3</cp:revision>
  <dcterms:created xsi:type="dcterms:W3CDTF">2023-12-03T16:40:16Z</dcterms:created>
  <dcterms:modified xsi:type="dcterms:W3CDTF">2023-12-07T04:07:11Z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